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8" r:id="rId4"/>
    <p:sldId id="279" r:id="rId5"/>
    <p:sldId id="278" r:id="rId6"/>
    <p:sldId id="281" r:id="rId7"/>
    <p:sldId id="265" r:id="rId8"/>
    <p:sldId id="288" r:id="rId9"/>
    <p:sldId id="282" r:id="rId10"/>
    <p:sldId id="263" r:id="rId11"/>
    <p:sldId id="283" r:id="rId12"/>
    <p:sldId id="285" r:id="rId13"/>
    <p:sldId id="286" r:id="rId14"/>
    <p:sldId id="266" r:id="rId15"/>
    <p:sldId id="289" r:id="rId16"/>
    <p:sldId id="287" r:id="rId17"/>
    <p:sldId id="290" r:id="rId18"/>
    <p:sldId id="294" r:id="rId19"/>
    <p:sldId id="292" r:id="rId20"/>
    <p:sldId id="264" r:id="rId21"/>
    <p:sldId id="291" r:id="rId22"/>
    <p:sldId id="284" r:id="rId23"/>
    <p:sldId id="293" r:id="rId24"/>
    <p:sldId id="272" r:id="rId25"/>
    <p:sldId id="262" r:id="rId26"/>
    <p:sldId id="273" r:id="rId27"/>
    <p:sldId id="274" r:id="rId28"/>
    <p:sldId id="275" r:id="rId29"/>
    <p:sldId id="276" r:id="rId30"/>
    <p:sldId id="277" r:id="rId31"/>
    <p:sldId id="280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7"/>
    <p:restoredTop sz="94625"/>
  </p:normalViewPr>
  <p:slideViewPr>
    <p:cSldViewPr snapToGrid="0" snapToObjects="1">
      <p:cViewPr varScale="1">
        <p:scale>
          <a:sx n="139" d="100"/>
          <a:sy n="139" d="100"/>
        </p:scale>
        <p:origin x="200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//Users/minli/Documents/bitbucket/template/workspace/kcup/kcup/docs/Workbook1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317500" algn="ctr" rotWithShape="0">
                  <a:prstClr val="black">
                    <a:alpha val="25000"/>
                  </a:prstClr>
                </a:outerShdw>
              </a:effectLst>
            </c:spPr>
          </c:dPt>
          <c:dLbls>
            <c:dLbl>
              <c:idx val="1"/>
              <c:layout/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5807369564728"/>
                      <c:h val="0.25125"/>
                    </c:manualLayout>
                  </c15:layout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dk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DataStat!$E$1:$E$4</c:f>
              <c:strCache>
                <c:ptCount val="4"/>
                <c:pt idx="0">
                  <c:v>smurf.</c:v>
                </c:pt>
                <c:pt idx="1">
                  <c:v>neptune.</c:v>
                </c:pt>
                <c:pt idx="2">
                  <c:v>normal.</c:v>
                </c:pt>
                <c:pt idx="3">
                  <c:v>others</c:v>
                </c:pt>
              </c:strCache>
            </c:strRef>
          </c:cat>
          <c:val>
            <c:numRef>
              <c:f>DataStat!$F$1:$F$4</c:f>
              <c:numCache>
                <c:formatCode>General</c:formatCode>
                <c:ptCount val="4"/>
                <c:pt idx="0">
                  <c:v>280790.0</c:v>
                </c:pt>
                <c:pt idx="1">
                  <c:v>107201.0</c:v>
                </c:pt>
                <c:pt idx="2">
                  <c:v>97278.0</c:v>
                </c:pt>
                <c:pt idx="3">
                  <c:v>8752.0</c:v>
                </c:pt>
              </c:numCache>
            </c:numRef>
          </c:val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solidFill>
          <a:schemeClr val="lt1">
            <a:alpha val="78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pattFill prst="dkDnDiag">
      <a:fgClr>
        <a:schemeClr val="lt1">
          <a:lumMod val="95000"/>
        </a:schemeClr>
      </a:fgClr>
      <a:bgClr>
        <a:schemeClr val="lt1"/>
      </a:bgClr>
    </a:patt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2"/>
          <c:order val="0"/>
          <c:tx>
            <c:strRef>
              <c:f>LogReg!$E$2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LogReg!$E$3:$E$10</c:f>
              <c:numCache>
                <c:formatCode>General</c:formatCode>
                <c:ptCount val="8"/>
                <c:pt idx="0">
                  <c:v>0.995607090403</c:v>
                </c:pt>
                <c:pt idx="1">
                  <c:v>0.995826911782</c:v>
                </c:pt>
                <c:pt idx="2">
                  <c:v>0.995213351535</c:v>
                </c:pt>
                <c:pt idx="3">
                  <c:v>0.991914775944</c:v>
                </c:pt>
                <c:pt idx="4">
                  <c:v>0.938727110759</c:v>
                </c:pt>
                <c:pt idx="5">
                  <c:v>0.929348816471</c:v>
                </c:pt>
                <c:pt idx="6">
                  <c:v>0.805185368567</c:v>
                </c:pt>
                <c:pt idx="7">
                  <c:v>0.805185368567</c:v>
                </c:pt>
              </c:numCache>
            </c:numRef>
          </c:val>
        </c:ser>
        <c:ser>
          <c:idx val="1"/>
          <c:order val="1"/>
          <c:tx>
            <c:strRef>
              <c:f>LogReg!$F$2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LogReg!$F$3:$F$10</c:f>
              <c:numCache>
                <c:formatCode>General</c:formatCode>
                <c:ptCount val="8"/>
                <c:pt idx="0">
                  <c:v>0.901360028111</c:v>
                </c:pt>
                <c:pt idx="1">
                  <c:v>0.900453608906</c:v>
                </c:pt>
                <c:pt idx="2">
                  <c:v>0.90243814787</c:v>
                </c:pt>
                <c:pt idx="3">
                  <c:v>0.902350301075</c:v>
                </c:pt>
                <c:pt idx="4">
                  <c:v>0.946744876935</c:v>
                </c:pt>
                <c:pt idx="5">
                  <c:v>0.957102812695</c:v>
                </c:pt>
                <c:pt idx="6">
                  <c:v>1.0</c:v>
                </c:pt>
                <c:pt idx="7">
                  <c:v>1.0</c:v>
                </c:pt>
              </c:numCache>
            </c:numRef>
          </c:val>
        </c:ser>
        <c:ser>
          <c:idx val="0"/>
          <c:order val="2"/>
          <c:tx>
            <c:strRef>
              <c:f>LogReg!$G$2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LogReg!$H$3:$H$10</c:f>
              <c:numCache>
                <c:formatCode>General</c:formatCode>
                <c:ptCount val="8"/>
                <c:pt idx="0">
                  <c:v>0.0</c:v>
                </c:pt>
                <c:pt idx="1">
                  <c:v>0.003</c:v>
                </c:pt>
                <c:pt idx="2">
                  <c:v>0.01</c:v>
                </c:pt>
                <c:pt idx="3">
                  <c:v>0.05</c:v>
                </c:pt>
                <c:pt idx="4">
                  <c:v>0.1</c:v>
                </c:pt>
                <c:pt idx="5">
                  <c:v>0.3</c:v>
                </c:pt>
                <c:pt idx="6">
                  <c:v>1.0</c:v>
                </c:pt>
                <c:pt idx="7">
                  <c:v>2.0</c:v>
                </c:pt>
              </c:numCache>
            </c:numRef>
          </c:cat>
          <c:val>
            <c:numRef>
              <c:f>LogReg!$G$3:$G$10</c:f>
              <c:numCache>
                <c:formatCode>General</c:formatCode>
                <c:ptCount val="8"/>
                <c:pt idx="0">
                  <c:v>0.946142319743</c:v>
                </c:pt>
                <c:pt idx="1">
                  <c:v>0.945741863376</c:v>
                </c:pt>
                <c:pt idx="2">
                  <c:v>0.946557883759</c:v>
                </c:pt>
                <c:pt idx="3">
                  <c:v>0.945015148696</c:v>
                </c:pt>
                <c:pt idx="4">
                  <c:v>0.942718946504</c:v>
                </c:pt>
                <c:pt idx="5">
                  <c:v>0.943021652362</c:v>
                </c:pt>
                <c:pt idx="6">
                  <c:v>0.892080539303</c:v>
                </c:pt>
                <c:pt idx="7">
                  <c:v>0.892080539303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338400096"/>
        <c:axId val="1552815488"/>
      </c:barChart>
      <c:catAx>
        <c:axId val="13384000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Regularization</a:t>
                </a:r>
                <a:r>
                  <a:rPr lang="en-US" baseline="0"/>
                  <a:t> parameter</a:t>
                </a:r>
                <a:endParaRPr 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815488"/>
        <c:crosses val="autoZero"/>
        <c:auto val="1"/>
        <c:lblAlgn val="ctr"/>
        <c:lblOffset val="100"/>
        <c:noMultiLvlLbl val="0"/>
      </c:catAx>
      <c:valAx>
        <c:axId val="1552815488"/>
        <c:scaling>
          <c:orientation val="minMax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384000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DT!$D$7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DT!$D$8:$D$14</c:f>
              <c:numCache>
                <c:formatCode>General</c:formatCode>
                <c:ptCount val="7"/>
                <c:pt idx="0">
                  <c:v>0.995594945826</c:v>
                </c:pt>
                <c:pt idx="1">
                  <c:v>0.999063279226</c:v>
                </c:pt>
                <c:pt idx="2">
                  <c:v>0.999008196578</c:v>
                </c:pt>
                <c:pt idx="3">
                  <c:v>0.998705318221</c:v>
                </c:pt>
                <c:pt idx="4">
                  <c:v>0.998468546468</c:v>
                </c:pt>
                <c:pt idx="5">
                  <c:v>0.998596521815</c:v>
                </c:pt>
                <c:pt idx="6">
                  <c:v>0.998410611022</c:v>
                </c:pt>
              </c:numCache>
            </c:numRef>
          </c:val>
        </c:ser>
        <c:ser>
          <c:idx val="1"/>
          <c:order val="1"/>
          <c:tx>
            <c:strRef>
              <c:f>DT!$E$7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DT!$E$8:$E$14</c:f>
              <c:numCache>
                <c:formatCode>General</c:formatCode>
                <c:ptCount val="7"/>
                <c:pt idx="0">
                  <c:v>0.905181363702</c:v>
                </c:pt>
                <c:pt idx="1">
                  <c:v>0.907121979268</c:v>
                </c:pt>
                <c:pt idx="2">
                  <c:v>0.91300372151</c:v>
                </c:pt>
                <c:pt idx="3">
                  <c:v>0.91481655992</c:v>
                </c:pt>
                <c:pt idx="4">
                  <c:v>0.916381830088</c:v>
                </c:pt>
                <c:pt idx="5">
                  <c:v>0.9148365251</c:v>
                </c:pt>
                <c:pt idx="6">
                  <c:v>0.915535306426</c:v>
                </c:pt>
              </c:numCache>
            </c:numRef>
          </c:val>
        </c:ser>
        <c:ser>
          <c:idx val="2"/>
          <c:order val="2"/>
          <c:tx>
            <c:strRef>
              <c:f>DT!$F$7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DT!$G$8:$G$14</c:f>
              <c:numCache>
                <c:formatCode>General</c:formatCode>
                <c:ptCount val="7"/>
                <c:pt idx="0">
                  <c:v>4.0</c:v>
                </c:pt>
                <c:pt idx="1">
                  <c:v>6.0</c:v>
                </c:pt>
                <c:pt idx="2">
                  <c:v>8.0</c:v>
                </c:pt>
                <c:pt idx="3">
                  <c:v>10.0</c:v>
                </c:pt>
                <c:pt idx="4">
                  <c:v>12.0</c:v>
                </c:pt>
                <c:pt idx="5">
                  <c:v>16.0</c:v>
                </c:pt>
                <c:pt idx="6">
                  <c:v>24.0</c:v>
                </c:pt>
              </c:numCache>
            </c:numRef>
          </c:cat>
          <c:val>
            <c:numRef>
              <c:f>DT!$F$8:$F$14</c:f>
              <c:numCache>
                <c:formatCode>General</c:formatCode>
                <c:ptCount val="7"/>
                <c:pt idx="0">
                  <c:v>0.948237818664</c:v>
                </c:pt>
                <c:pt idx="1">
                  <c:v>0.950875320463</c:v>
                </c:pt>
                <c:pt idx="2">
                  <c:v>0.954071669393</c:v>
                </c:pt>
                <c:pt idx="3">
                  <c:v>0.954922098384</c:v>
                </c:pt>
                <c:pt idx="4">
                  <c:v>0.955665722085</c:v>
                </c:pt>
                <c:pt idx="5">
                  <c:v>0.954883238237</c:v>
                </c:pt>
                <c:pt idx="6">
                  <c:v>0.955178677065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1482688"/>
        <c:axId val="1450502064"/>
      </c:barChart>
      <c:catAx>
        <c:axId val="11714826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Tree Depth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50502064"/>
        <c:crosses val="autoZero"/>
        <c:auto val="1"/>
        <c:lblAlgn val="ctr"/>
        <c:lblOffset val="100"/>
        <c:noMultiLvlLbl val="0"/>
      </c:catAx>
      <c:valAx>
        <c:axId val="1450502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71482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Kmeans!$D$1</c:f>
              <c:strCache>
                <c:ptCount val="1"/>
                <c:pt idx="0">
                  <c:v>Precision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Kmeans!$D$2:$D$9</c:f>
              <c:numCache>
                <c:formatCode>General</c:formatCode>
                <c:ptCount val="8"/>
                <c:pt idx="0">
                  <c:v>0.804534675491</c:v>
                </c:pt>
                <c:pt idx="1">
                  <c:v>0.994013436509</c:v>
                </c:pt>
                <c:pt idx="2">
                  <c:v>0.993891488778</c:v>
                </c:pt>
                <c:pt idx="3">
                  <c:v>0.995301433754</c:v>
                </c:pt>
                <c:pt idx="4">
                  <c:v>0.99521979567</c:v>
                </c:pt>
                <c:pt idx="5">
                  <c:v>0.994524497095</c:v>
                </c:pt>
                <c:pt idx="6">
                  <c:v>0.994788508093</c:v>
                </c:pt>
                <c:pt idx="7">
                  <c:v>0.995411736296</c:v>
                </c:pt>
              </c:numCache>
            </c:numRef>
          </c:val>
        </c:ser>
        <c:ser>
          <c:idx val="1"/>
          <c:order val="1"/>
          <c:tx>
            <c:strRef>
              <c:f>Kmeans!$E$1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Kmeans!$E$2:$E$9</c:f>
              <c:numCache>
                <c:formatCode>General</c:formatCode>
                <c:ptCount val="8"/>
                <c:pt idx="0">
                  <c:v>0.984870386047</c:v>
                </c:pt>
                <c:pt idx="1">
                  <c:v>0.895059017074</c:v>
                </c:pt>
                <c:pt idx="2">
                  <c:v>0.897223242665</c:v>
                </c:pt>
                <c:pt idx="3">
                  <c:v>0.805247648102</c:v>
                </c:pt>
                <c:pt idx="4">
                  <c:v>0.805563097957</c:v>
                </c:pt>
                <c:pt idx="5">
                  <c:v>0.807216214921</c:v>
                </c:pt>
                <c:pt idx="6">
                  <c:v>0.805650944752</c:v>
                </c:pt>
                <c:pt idx="7">
                  <c:v>0.806505454487</c:v>
                </c:pt>
              </c:numCache>
            </c:numRef>
          </c:val>
        </c:ser>
        <c:ser>
          <c:idx val="2"/>
          <c:order val="2"/>
          <c:tx>
            <c:strRef>
              <c:f>Kmeans!$F$1</c:f>
              <c:strCache>
                <c:ptCount val="1"/>
                <c:pt idx="0">
                  <c:v>F1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Kmeans!$G$2:$G$9</c:f>
              <c:numCache>
                <c:formatCode>General</c:formatCode>
                <c:ptCount val="8"/>
                <c:pt idx="0">
                  <c:v>5.0</c:v>
                </c:pt>
                <c:pt idx="1">
                  <c:v>10.0</c:v>
                </c:pt>
                <c:pt idx="2">
                  <c:v>20.0</c:v>
                </c:pt>
                <c:pt idx="3">
                  <c:v>40.0</c:v>
                </c:pt>
                <c:pt idx="4">
                  <c:v>60.0</c:v>
                </c:pt>
                <c:pt idx="5">
                  <c:v>80.0</c:v>
                </c:pt>
                <c:pt idx="6">
                  <c:v>100.0</c:v>
                </c:pt>
                <c:pt idx="7">
                  <c:v>120.0</c:v>
                </c:pt>
              </c:numCache>
            </c:numRef>
          </c:cat>
          <c:val>
            <c:numRef>
              <c:f>Kmeans!$F$2:$F$9</c:f>
              <c:numCache>
                <c:formatCode>General</c:formatCode>
                <c:ptCount val="8"/>
                <c:pt idx="0">
                  <c:v>0.885615441099</c:v>
                </c:pt>
                <c:pt idx="1">
                  <c:v>0.941944484716</c:v>
                </c:pt>
                <c:pt idx="2">
                  <c:v>0.943086666918</c:v>
                </c:pt>
                <c:pt idx="3">
                  <c:v>0.890244144699</c:v>
                </c:pt>
                <c:pt idx="4">
                  <c:v>0.890404217616</c:v>
                </c:pt>
                <c:pt idx="5">
                  <c:v>0.891134106964</c:v>
                </c:pt>
                <c:pt idx="6">
                  <c:v>0.890285202435</c:v>
                </c:pt>
                <c:pt idx="7">
                  <c:v>0.891056480164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58293488"/>
        <c:axId val="1552130768"/>
      </c:barChart>
      <c:catAx>
        <c:axId val="15582934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</a:t>
                </a:r>
                <a:r>
                  <a:rPr lang="en-US" baseline="0"/>
                  <a:t> of clusters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2130768"/>
        <c:crosses val="autoZero"/>
        <c:auto val="1"/>
        <c:lblAlgn val="ctr"/>
        <c:lblOffset val="100"/>
        <c:noMultiLvlLbl val="0"/>
      </c:catAx>
      <c:valAx>
        <c:axId val="1552130768"/>
        <c:scaling>
          <c:orientation val="minMax"/>
          <c:min val="0.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582934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overall!$H$35</c:f>
              <c:strCache>
                <c:ptCount val="1"/>
                <c:pt idx="0">
                  <c:v>LogReg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overall!$I$34:$J$34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overall!$I$35:$J$35</c:f>
              <c:numCache>
                <c:formatCode>General</c:formatCode>
                <c:ptCount val="2"/>
                <c:pt idx="0">
                  <c:v>18.5</c:v>
                </c:pt>
                <c:pt idx="1">
                  <c:v>0.148</c:v>
                </c:pt>
              </c:numCache>
            </c:numRef>
          </c:val>
        </c:ser>
        <c:ser>
          <c:idx val="1"/>
          <c:order val="1"/>
          <c:tx>
            <c:strRef>
              <c:f>overall!$H$36</c:f>
              <c:strCache>
                <c:ptCount val="1"/>
                <c:pt idx="0">
                  <c:v>DT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overall!$I$34:$J$34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overall!$I$36:$J$36</c:f>
              <c:numCache>
                <c:formatCode>General</c:formatCode>
                <c:ptCount val="2"/>
                <c:pt idx="0">
                  <c:v>25.2</c:v>
                </c:pt>
                <c:pt idx="1">
                  <c:v>6.03</c:v>
                </c:pt>
              </c:numCache>
            </c:numRef>
          </c:val>
        </c:ser>
        <c:ser>
          <c:idx val="2"/>
          <c:order val="2"/>
          <c:tx>
            <c:strRef>
              <c:f>overall!$H$37</c:f>
              <c:strCache>
                <c:ptCount val="1"/>
                <c:pt idx="0">
                  <c:v>Kmeans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overall!$I$34:$J$34</c:f>
              <c:strCache>
                <c:ptCount val="2"/>
                <c:pt idx="0">
                  <c:v>Train</c:v>
                </c:pt>
                <c:pt idx="1">
                  <c:v>Test</c:v>
                </c:pt>
              </c:strCache>
            </c:strRef>
          </c:cat>
          <c:val>
            <c:numRef>
              <c:f>overall!$I$37:$J$37</c:f>
              <c:numCache>
                <c:formatCode>General</c:formatCode>
                <c:ptCount val="2"/>
                <c:pt idx="0">
                  <c:v>5.118</c:v>
                </c:pt>
                <c:pt idx="1">
                  <c:v>0.58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4207232"/>
        <c:axId val="1204209008"/>
      </c:barChart>
      <c:catAx>
        <c:axId val="1204207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4209008"/>
        <c:crosses val="autoZero"/>
        <c:auto val="1"/>
        <c:lblAlgn val="ctr"/>
        <c:lblOffset val="100"/>
        <c:noMultiLvlLbl val="0"/>
      </c:catAx>
      <c:valAx>
        <c:axId val="1204209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Time(Sec)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4207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overall!$C$2</c:f>
              <c:strCache>
                <c:ptCount val="1"/>
                <c:pt idx="0">
                  <c:v>LogReg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overall!$D$1:$F$1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overall!$D$2:$F$2</c:f>
              <c:numCache>
                <c:formatCode>General</c:formatCode>
                <c:ptCount val="3"/>
                <c:pt idx="0">
                  <c:v>0.995213351535</c:v>
                </c:pt>
                <c:pt idx="1">
                  <c:v>0.90243814787</c:v>
                </c:pt>
                <c:pt idx="2">
                  <c:v>0.946557883759</c:v>
                </c:pt>
              </c:numCache>
            </c:numRef>
          </c:val>
        </c:ser>
        <c:ser>
          <c:idx val="1"/>
          <c:order val="1"/>
          <c:tx>
            <c:strRef>
              <c:f>overall!$C$3</c:f>
              <c:strCache>
                <c:ptCount val="1"/>
                <c:pt idx="0">
                  <c:v>DT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overall!$D$1:$F$1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overall!$D$3:$F$3</c:f>
              <c:numCache>
                <c:formatCode>General</c:formatCode>
                <c:ptCount val="3"/>
                <c:pt idx="0">
                  <c:v>0.998705318221</c:v>
                </c:pt>
                <c:pt idx="1">
                  <c:v>0.91481655992</c:v>
                </c:pt>
                <c:pt idx="2">
                  <c:v>0.954922098384</c:v>
                </c:pt>
              </c:numCache>
            </c:numRef>
          </c:val>
        </c:ser>
        <c:ser>
          <c:idx val="2"/>
          <c:order val="2"/>
          <c:tx>
            <c:strRef>
              <c:f>overall!$C$4</c:f>
              <c:strCache>
                <c:ptCount val="1"/>
                <c:pt idx="0">
                  <c:v>Kmeans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overall!$D$1:$F$1</c:f>
              <c:strCache>
                <c:ptCount val="3"/>
                <c:pt idx="0">
                  <c:v>Precision</c:v>
                </c:pt>
                <c:pt idx="1">
                  <c:v>Recall</c:v>
                </c:pt>
                <c:pt idx="2">
                  <c:v>F1</c:v>
                </c:pt>
              </c:strCache>
            </c:strRef>
          </c:cat>
          <c:val>
            <c:numRef>
              <c:f>overall!$D$4:$F$4</c:f>
              <c:numCache>
                <c:formatCode>General</c:formatCode>
                <c:ptCount val="3"/>
                <c:pt idx="0">
                  <c:v>0.993891488778</c:v>
                </c:pt>
                <c:pt idx="1">
                  <c:v>0.897223242665</c:v>
                </c:pt>
                <c:pt idx="2">
                  <c:v>0.943086666918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03709152"/>
        <c:axId val="1203710928"/>
      </c:barChart>
      <c:catAx>
        <c:axId val="1203709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710928"/>
        <c:crosses val="autoZero"/>
        <c:auto val="1"/>
        <c:lblAlgn val="ctr"/>
        <c:lblOffset val="100"/>
        <c:noMultiLvlLbl val="0"/>
      </c:catAx>
      <c:valAx>
        <c:axId val="1203710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37091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1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categoryAxis>
  <cs:chartArea>
    <cs:lnRef idx="0"/>
    <cs:fillRef idx="0"/>
    <cs:effectRef idx="0"/>
    <cs:fontRef idx="minor">
      <a:schemeClr val="dk1"/>
    </cs:fontRef>
    <cs:spPr>
      <a:pattFill prst="dkDnDiag">
        <a:fgClr>
          <a:schemeClr val="lt1">
            <a:lumMod val="95000"/>
          </a:schemeClr>
        </a:fgClr>
        <a:bgClr>
          <a:schemeClr val="lt1"/>
        </a:bgClr>
      </a:patt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5000"/>
        </a:schemeClr>
      </a:solidFill>
      <a:ln w="9525"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317500" algn="ctr" rotWithShape="0">
          <a:prstClr val="black">
            <a:alpha val="25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20000"/>
          </a:prstClr>
        </a:outerShdw>
      </a:effectLst>
      <a:scene3d>
        <a:camera prst="orthographicFront"/>
        <a:lightRig rig="threePt" dir="t"/>
      </a:scene3d>
      <a:sp3d prstMaterial="matte"/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>
          <a:alpha val="78000"/>
        </a:schemeClr>
      </a:solidFill>
    </cs:spPr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435BDD-E014-6846-B1C5-D9BE6D9D4B14}" type="datetimeFigureOut">
              <a:rPr lang="en-US" smtClean="0"/>
              <a:t>3/4/18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3BF5CB-E9C0-544B-91D6-3CDC5AD31E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57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4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43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2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35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35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098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22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94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63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86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0727C-427D-8B47-B659-0D204CAFEDF3}" type="datetimeFigureOut">
              <a:rPr lang="en-US" smtClean="0"/>
              <a:t>3/3/18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7A5423-BE52-B441-8808-E13D36F2CB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28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tiff"/><Relationship Id="rId1" Type="http://schemas.openxmlformats.org/officeDocument/2006/relationships/tags" Target="../tags/tag1.xml"/><Relationship Id="rId2" Type="http://schemas.openxmlformats.org/officeDocument/2006/relationships/tags" Target="../tags/tag2.xml"/><Relationship Id="rId3" Type="http://schemas.openxmlformats.org/officeDocument/2006/relationships/tags" Target="../tags/tag3.xml"/><Relationship Id="rId4" Type="http://schemas.openxmlformats.org/officeDocument/2006/relationships/tags" Target="../tags/tag4.xml"/><Relationship Id="rId5" Type="http://schemas.openxmlformats.org/officeDocument/2006/relationships/tags" Target="../tags/tag5.xml"/><Relationship Id="rId6" Type="http://schemas.openxmlformats.org/officeDocument/2006/relationships/tags" Target="../tags/tag6.xml"/><Relationship Id="rId7" Type="http://schemas.openxmlformats.org/officeDocument/2006/relationships/tags" Target="../tags/tag7.xml"/><Relationship Id="rId8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0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3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20" Type="http://schemas.openxmlformats.org/officeDocument/2006/relationships/image" Target="../media/image33.png"/><Relationship Id="rId10" Type="http://schemas.openxmlformats.org/officeDocument/2006/relationships/tags" Target="../tags/tag17.xml"/><Relationship Id="rId11" Type="http://schemas.openxmlformats.org/officeDocument/2006/relationships/slideLayout" Target="../slideLayouts/slideLayout2.xml"/><Relationship Id="rId12" Type="http://schemas.openxmlformats.org/officeDocument/2006/relationships/image" Target="../media/image25.tiff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image" Target="../media/image29.png"/><Relationship Id="rId17" Type="http://schemas.openxmlformats.org/officeDocument/2006/relationships/image" Target="../media/image30.png"/><Relationship Id="rId18" Type="http://schemas.openxmlformats.org/officeDocument/2006/relationships/image" Target="../media/image31.png"/><Relationship Id="rId19" Type="http://schemas.openxmlformats.org/officeDocument/2006/relationships/image" Target="../media/image32.png"/><Relationship Id="rId1" Type="http://schemas.openxmlformats.org/officeDocument/2006/relationships/tags" Target="../tags/tag8.xml"/><Relationship Id="rId2" Type="http://schemas.openxmlformats.org/officeDocument/2006/relationships/tags" Target="../tags/tag9.xml"/><Relationship Id="rId3" Type="http://schemas.openxmlformats.org/officeDocument/2006/relationships/tags" Target="../tags/tag10.xml"/><Relationship Id="rId4" Type="http://schemas.openxmlformats.org/officeDocument/2006/relationships/tags" Target="../tags/tag11.xml"/><Relationship Id="rId5" Type="http://schemas.openxmlformats.org/officeDocument/2006/relationships/tags" Target="../tags/tag12.xml"/><Relationship Id="rId6" Type="http://schemas.openxmlformats.org/officeDocument/2006/relationships/tags" Target="../tags/tag13.xml"/><Relationship Id="rId7" Type="http://schemas.openxmlformats.org/officeDocument/2006/relationships/tags" Target="../tags/tag14.xml"/><Relationship Id="rId8" Type="http://schemas.openxmlformats.org/officeDocument/2006/relationships/tags" Target="../tags/tag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tiff"/><Relationship Id="rId5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5.xml"/><Relationship Id="rId3" Type="http://schemas.openxmlformats.org/officeDocument/2006/relationships/chart" Target="../charts/char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Intrusion detection in computer network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March 4</a:t>
            </a:r>
            <a:r>
              <a:rPr lang="en-US" baseline="30000" dirty="0" smtClean="0"/>
              <a:t>nd</a:t>
            </a:r>
            <a:r>
              <a:rPr lang="en-US" dirty="0" smtClean="0"/>
              <a:t> 2018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578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2871" y="1353014"/>
            <a:ext cx="10515600" cy="516573"/>
          </a:xfrm>
        </p:spPr>
        <p:txBody>
          <a:bodyPr/>
          <a:lstStyle/>
          <a:p>
            <a:r>
              <a:rPr lang="en-US" dirty="0" smtClean="0"/>
              <a:t>Cost function</a:t>
            </a:r>
          </a:p>
          <a:p>
            <a:pPr lvl="1"/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1205774" y="1983088"/>
            <a:ext cx="7884635" cy="651510"/>
            <a:chOff x="1394255" y="2455699"/>
            <a:chExt cx="7884635" cy="651510"/>
          </a:xfrm>
        </p:grpSpPr>
        <p:pic>
          <p:nvPicPr>
            <p:cNvPr id="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4274" y="2455699"/>
              <a:ext cx="7214616" cy="6515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931"/>
            <a:stretch/>
          </p:blipFill>
          <p:spPr>
            <a:xfrm>
              <a:off x="1394255" y="2455699"/>
              <a:ext cx="670019" cy="651510"/>
            </a:xfrm>
            <a:prstGeom prst="rect">
              <a:avLst/>
            </a:prstGeom>
          </p:spPr>
        </p:pic>
      </p:grp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680" y="2634598"/>
            <a:ext cx="2146554" cy="4389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179" y="3699882"/>
            <a:ext cx="1241298" cy="3063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361097" y="4068488"/>
            <a:ext cx="9641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Repeat</a:t>
            </a:r>
            <a:endParaRPr lang="en-US" sz="2400" dirty="0" smtClean="0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838200" y="3100387"/>
            <a:ext cx="10515600" cy="51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Gradient Descent</a:t>
            </a:r>
          </a:p>
          <a:p>
            <a:pPr lvl="1"/>
            <a:endParaRPr lang="en-US" dirty="0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842348" y="4804439"/>
            <a:ext cx="10515600" cy="5165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Regularization is used to prevent overfitting</a:t>
            </a:r>
            <a:endParaRPr lang="en-US" dirty="0" smtClean="0"/>
          </a:p>
          <a:p>
            <a:pPr lvl="1"/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2262957" y="3959688"/>
            <a:ext cx="5001549" cy="651510"/>
            <a:chOff x="1812576" y="4359820"/>
            <a:chExt cx="5001549" cy="651510"/>
          </a:xfrm>
        </p:grpSpPr>
        <p:pic>
          <p:nvPicPr>
            <p:cNvPr id="8" name="Picture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5828" y="4359820"/>
              <a:ext cx="4528566" cy="651510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4397" y="4526088"/>
              <a:ext cx="109728" cy="304038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 flipH="1">
              <a:off x="1812576" y="4526088"/>
              <a:ext cx="86498" cy="304038"/>
            </a:xfrm>
            <a:prstGeom prst="rect">
              <a:avLst/>
            </a:prstGeom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1903" y="2854054"/>
            <a:ext cx="37719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308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Implementation of binary logistic regression classifier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Binary classification is used to detect abnormal connection from normal ones</a:t>
            </a:r>
          </a:p>
          <a:p>
            <a:r>
              <a:rPr lang="en-US" dirty="0" smtClean="0"/>
              <a:t>Regularization parameter can be tuned to improve f1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3358388"/>
            <a:ext cx="10058400" cy="1930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81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Implementation of multiclass logistic regression classifier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VS All method is used to learn a multi-classification classifier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756" y="2324894"/>
            <a:ext cx="83058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028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regularization parameter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3078183"/>
              </p:ext>
            </p:extLst>
          </p:nvPr>
        </p:nvGraphicFramePr>
        <p:xfrm>
          <a:off x="3453384" y="1522857"/>
          <a:ext cx="4572000" cy="3409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61288" y="4932807"/>
            <a:ext cx="104985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 demonstrates the trade off between precision and recall. When regularization parameter is small,</a:t>
            </a:r>
          </a:p>
          <a:p>
            <a:r>
              <a:rPr lang="en-US" dirty="0" smtClean="0"/>
              <a:t>It </a:t>
            </a:r>
            <a:r>
              <a:rPr lang="en-US" dirty="0" err="1" smtClean="0"/>
              <a:t>overfits</a:t>
            </a:r>
            <a:r>
              <a:rPr lang="en-US" dirty="0" smtClean="0"/>
              <a:t> the data and achieves lower recall. When the regularization parameter is large, it </a:t>
            </a:r>
            <a:r>
              <a:rPr lang="en-US" dirty="0" err="1" smtClean="0"/>
              <a:t>underfits</a:t>
            </a:r>
            <a:r>
              <a:rPr lang="en-US" dirty="0" smtClean="0"/>
              <a:t> the data,</a:t>
            </a:r>
          </a:p>
          <a:p>
            <a:r>
              <a:rPr lang="en-US" dirty="0" smtClean="0"/>
              <a:t>And drop down precision significantly. Regularization =0.01 achieves the best performance.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53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Decision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399528" cy="4351338"/>
          </a:xfrm>
        </p:spPr>
        <p:txBody>
          <a:bodyPr/>
          <a:lstStyle/>
          <a:p>
            <a:r>
              <a:rPr lang="en-US" dirty="0" smtClean="0"/>
              <a:t>Decision tree uses tree-like </a:t>
            </a:r>
            <a:r>
              <a:rPr lang="en-US" dirty="0"/>
              <a:t>model of </a:t>
            </a:r>
            <a:r>
              <a:rPr lang="en-US" dirty="0" smtClean="0"/>
              <a:t>decisions</a:t>
            </a:r>
          </a:p>
          <a:p>
            <a:pPr lvl="1"/>
            <a:r>
              <a:rPr lang="en-US" dirty="0" smtClean="0"/>
              <a:t>It visually represents decisions</a:t>
            </a:r>
          </a:p>
          <a:p>
            <a:pPr lvl="1"/>
            <a:r>
              <a:rPr lang="en-US" dirty="0" smtClean="0"/>
              <a:t>It does not transform features and is easy to explain</a:t>
            </a:r>
          </a:p>
          <a:p>
            <a:r>
              <a:rPr lang="en-US" dirty="0" smtClean="0"/>
              <a:t>It uses a recursive binary splitting to greedily choose the best split based on cost</a:t>
            </a:r>
          </a:p>
          <a:p>
            <a:pPr lvl="1"/>
            <a:r>
              <a:rPr lang="en-US" dirty="0" smtClean="0"/>
              <a:t>Gini index: a measure of purity, total variance across K classes</a:t>
            </a:r>
          </a:p>
          <a:p>
            <a:pPr lvl="1"/>
            <a:r>
              <a:rPr lang="en-US" dirty="0" smtClean="0"/>
              <a:t>Entropy: a small value indicate the node is pure</a:t>
            </a:r>
          </a:p>
          <a:p>
            <a:r>
              <a:rPr lang="en-US" dirty="0" smtClean="0"/>
              <a:t>Use pruning to trade off the subtree complexity and the fitting to training data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752" y="1825625"/>
            <a:ext cx="32512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0180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Decision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3648"/>
            <a:ext cx="10515600" cy="2889158"/>
          </a:xfrm>
        </p:spPr>
      </p:pic>
      <p:sp>
        <p:nvSpPr>
          <p:cNvPr id="5" name="TextBox 4"/>
          <p:cNvSpPr txBox="1"/>
          <p:nvPr/>
        </p:nvSpPr>
        <p:spPr>
          <a:xfrm>
            <a:off x="463296" y="1517904"/>
            <a:ext cx="10890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Depth, bins size and </a:t>
            </a:r>
            <a:r>
              <a:rPr lang="en-US" sz="2400" dirty="0" err="1" smtClean="0"/>
              <a:t>minInstancesPerNode</a:t>
            </a:r>
            <a:r>
              <a:rPr lang="en-US" sz="2400" dirty="0" smtClean="0"/>
              <a:t> can be tuned for exploring the impact on accuracy of learned classifier.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21986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938" y="-92075"/>
            <a:ext cx="10515600" cy="1325563"/>
          </a:xfrm>
        </p:spPr>
        <p:txBody>
          <a:bodyPr/>
          <a:lstStyle/>
          <a:p>
            <a:r>
              <a:rPr lang="en-US" dirty="0" smtClean="0"/>
              <a:t>Learned tree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12" y="1414144"/>
            <a:ext cx="4990226" cy="5178679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4536" y="1558660"/>
            <a:ext cx="4241799" cy="472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7562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Analysis of learned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Feature 22,: </a:t>
            </a:r>
            <a:r>
              <a:rPr lang="en-US" dirty="0"/>
              <a:t>number of connections to the same host as the current connection in the past two </a:t>
            </a:r>
            <a:r>
              <a:rPr lang="en-US" dirty="0" smtClean="0"/>
              <a:t>seconds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Most normal users have few number of connections</a:t>
            </a:r>
          </a:p>
          <a:p>
            <a:r>
              <a:rPr lang="en-US" dirty="0" smtClean="0"/>
              <a:t>Feature 5, land: </a:t>
            </a:r>
            <a:r>
              <a:rPr lang="en-US" dirty="0"/>
              <a:t>1 if connection is from/to the same host/port; 0 </a:t>
            </a:r>
            <a:r>
              <a:rPr lang="en-US" dirty="0" smtClean="0"/>
              <a:t>otherwise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Most user land from the same host and to the same port</a:t>
            </a:r>
          </a:p>
          <a:p>
            <a:r>
              <a:rPr lang="en-US" dirty="0" smtClean="0"/>
              <a:t>Feature 11, logged_in:</a:t>
            </a:r>
            <a:r>
              <a:rPr lang="en-US" dirty="0"/>
              <a:t>1 if successfully logged in; 0 otherwise 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Most user can logged in successfully</a:t>
            </a:r>
          </a:p>
          <a:p>
            <a:r>
              <a:rPr lang="en-US" dirty="0" smtClean="0"/>
              <a:t>Feature 2,service:</a:t>
            </a:r>
            <a:r>
              <a:rPr lang="en-US" dirty="0"/>
              <a:t>network service on the destination, e.g., http, telnet,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Not a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urp_i</a:t>
            </a:r>
            <a:endParaRPr lang="en-US" dirty="0" smtClean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dirty="0" smtClean="0"/>
              <a:t>Feature 9, </a:t>
            </a:r>
            <a:r>
              <a:rPr lang="en-US" dirty="0" err="1" smtClean="0"/>
              <a:t>hot:</a:t>
            </a:r>
            <a:r>
              <a:rPr lang="en-US" dirty="0" err="1"/>
              <a:t>number</a:t>
            </a:r>
            <a:r>
              <a:rPr lang="en-US" dirty="0"/>
              <a:t> of ``hot'' indicators</a:t>
            </a:r>
            <a:endParaRPr lang="en-US" dirty="0" smtClean="0"/>
          </a:p>
          <a:p>
            <a:r>
              <a:rPr lang="en-US" dirty="0" smtClean="0"/>
              <a:t>Feature 4,src_byte:</a:t>
            </a:r>
            <a:r>
              <a:rPr lang="en-US" dirty="0"/>
              <a:t>number of data bytes from source to </a:t>
            </a:r>
            <a:r>
              <a:rPr lang="en-US" dirty="0" smtClean="0"/>
              <a:t>destination</a:t>
            </a:r>
          </a:p>
          <a:p>
            <a:pPr lvl="1"/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Interesting to learn that hot indicators between 0-28 and </a:t>
            </a:r>
            <a:r>
              <a:rPr lang="en-US" dirty="0" err="1" smtClean="0">
                <a:solidFill>
                  <a:schemeClr val="accent6">
                    <a:lumMod val="75000"/>
                  </a:schemeClr>
                </a:solidFill>
              </a:rPr>
              <a:t>src_byte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 </a:t>
            </a:r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&gt;1104 can potentially be attack.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973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82829"/>
            <a:ext cx="10515600" cy="1325563"/>
          </a:xfrm>
        </p:spPr>
        <p:txBody>
          <a:bodyPr/>
          <a:lstStyle/>
          <a:p>
            <a:r>
              <a:rPr lang="en-US" dirty="0" smtClean="0"/>
              <a:t>Impact of depth of tree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0284298"/>
              </p:ext>
            </p:extLst>
          </p:nvPr>
        </p:nvGraphicFramePr>
        <p:xfrm>
          <a:off x="3512566" y="1407223"/>
          <a:ext cx="4965700" cy="38623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97864" y="5380863"/>
            <a:ext cx="99643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Increasing the tree depth helps slightly improve recall. It flattens out when tree depth is greater than 12.</a:t>
            </a:r>
          </a:p>
          <a:p>
            <a:r>
              <a:rPr lang="en-US" dirty="0" smtClean="0"/>
              <a:t>Increasing the tree depth also increase the training time and the complexity of the tree.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5302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192" y="1505188"/>
            <a:ext cx="10515600" cy="4351338"/>
          </a:xfrm>
        </p:spPr>
        <p:txBody>
          <a:bodyPr/>
          <a:lstStyle/>
          <a:p>
            <a:r>
              <a:rPr lang="en-US" dirty="0" smtClean="0"/>
              <a:t>A unsupervised clustering algorithm aiming to identify natural groups of data</a:t>
            </a:r>
          </a:p>
          <a:p>
            <a:pPr lvl="1"/>
            <a:r>
              <a:rPr lang="en-US" dirty="0" smtClean="0"/>
              <a:t>It can be used to detect the anomalies that are not seen before</a:t>
            </a:r>
          </a:p>
          <a:p>
            <a:pPr lvl="1"/>
            <a:endParaRPr lang="en-US" dirty="0"/>
          </a:p>
          <a:p>
            <a:r>
              <a:rPr lang="en-US" dirty="0" smtClean="0"/>
              <a:t>Algorithm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8550" y="2823790"/>
            <a:ext cx="3302000" cy="2463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38146" y="3650669"/>
            <a:ext cx="830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Randomly initialize      cluster centroids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6145" y="3807294"/>
            <a:ext cx="236791" cy="19069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48814" y="3969552"/>
            <a:ext cx="8305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+mj-lt"/>
                <a:cs typeface="Courier New" pitchFamily="49" charset="0"/>
              </a:rPr>
              <a:t>Repeat {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for </a:t>
            </a:r>
            <a:r>
              <a:rPr lang="en-US" sz="2400" dirty="0">
                <a:latin typeface="+mj-lt"/>
                <a:cs typeface="Courier New" pitchFamily="49" charset="0"/>
              </a:rPr>
              <a:t> </a:t>
            </a:r>
            <a:r>
              <a:rPr lang="en-US" sz="2400" dirty="0" smtClean="0">
                <a:latin typeface="+mj-lt"/>
                <a:cs typeface="Courier New" pitchFamily="49" charset="0"/>
              </a:rPr>
              <a:t> = 1 to 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	:= </a:t>
            </a:r>
            <a:r>
              <a:rPr lang="en-US" sz="2400" dirty="0"/>
              <a:t>index (from 1 to </a:t>
            </a:r>
            <a:r>
              <a:rPr lang="en-US" sz="2400" dirty="0" smtClean="0"/>
              <a:t>    ) </a:t>
            </a:r>
            <a:r>
              <a:rPr lang="en-US" sz="2400" dirty="0"/>
              <a:t>of cluster centroid </a:t>
            </a:r>
          </a:p>
          <a:p>
            <a:r>
              <a:rPr lang="en-US" sz="2400" dirty="0" smtClean="0"/>
              <a:t>		    closest </a:t>
            </a:r>
            <a:r>
              <a:rPr lang="en-US" sz="2400" dirty="0"/>
              <a:t>to </a:t>
            </a:r>
            <a:endParaRPr lang="en-US" sz="3600" dirty="0" smtClean="0">
              <a:latin typeface="+mj-lt"/>
              <a:cs typeface="Courier New" pitchFamily="49" charset="0"/>
            </a:endParaRPr>
          </a:p>
          <a:p>
            <a:r>
              <a:rPr lang="en-US" sz="2400" dirty="0" smtClean="0">
                <a:latin typeface="+mj-lt"/>
                <a:cs typeface="Courier New" pitchFamily="49" charset="0"/>
              </a:rPr>
              <a:t>	for    = 1 to </a:t>
            </a:r>
          </a:p>
          <a:p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	:= </a:t>
            </a:r>
            <a:r>
              <a:rPr lang="en-US" sz="2400" dirty="0"/>
              <a:t>average (mean) of points assigned to </a:t>
            </a:r>
            <a:r>
              <a:rPr lang="en-US" sz="2400" dirty="0" smtClean="0"/>
              <a:t>cluster</a:t>
            </a:r>
            <a:r>
              <a:rPr lang="en-US" sz="2400" dirty="0">
                <a:latin typeface="+mj-lt"/>
                <a:cs typeface="Courier New" pitchFamily="49" charset="0"/>
              </a:rPr>
              <a:t>	</a:t>
            </a:r>
            <a:r>
              <a:rPr lang="en-US" sz="2400" dirty="0" smtClean="0">
                <a:latin typeface="+mj-lt"/>
                <a:cs typeface="Courier New" pitchFamily="49" charset="0"/>
              </a:rPr>
              <a:t>}</a:t>
            </a:r>
            <a:endParaRPr lang="en-US" sz="2400" dirty="0" smtClean="0">
              <a:latin typeface="+mj-lt"/>
              <a:cs typeface="Courier New" pitchFamily="49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058" y="4757492"/>
            <a:ext cx="374904" cy="27660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782" y="5970677"/>
            <a:ext cx="297180" cy="2011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463" y="4533535"/>
            <a:ext cx="230505" cy="1257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786" y="5561013"/>
            <a:ext cx="127825" cy="19697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526" y="4478726"/>
            <a:ext cx="75438" cy="18859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246" y="5120110"/>
            <a:ext cx="420624" cy="27660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816" y="4843408"/>
            <a:ext cx="236791" cy="1906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378" y="5591222"/>
            <a:ext cx="236791" cy="19069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2218" y="3772682"/>
            <a:ext cx="2592324" cy="274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23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KDDCup</a:t>
            </a:r>
            <a:r>
              <a:rPr lang="en-US" dirty="0" smtClean="0"/>
              <a:t> 99 challenge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dirty="0" smtClean="0"/>
              <a:t>Detecting network intrusion prevents unauthorized users from accessing </a:t>
            </a:r>
            <a:r>
              <a:rPr lang="en-US" dirty="0" smtClean="0"/>
              <a:t>computer  network</a:t>
            </a:r>
          </a:p>
          <a:p>
            <a:r>
              <a:rPr lang="en-US" dirty="0" smtClean="0"/>
              <a:t>The learning task:</a:t>
            </a:r>
          </a:p>
          <a:p>
            <a:pPr lvl="1"/>
            <a:r>
              <a:rPr lang="en-US" dirty="0" smtClean="0"/>
              <a:t>Build a classifier to differentiate normal connections from abnormal ones</a:t>
            </a:r>
          </a:p>
          <a:p>
            <a:pPr lvl="1"/>
            <a:r>
              <a:rPr lang="en-US" dirty="0" smtClean="0"/>
              <a:t>Build a multi-classifier to classify attacks to  different types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6700" y="4107764"/>
            <a:ext cx="3467100" cy="2349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000" y="3942557"/>
            <a:ext cx="3441700" cy="2362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674" y="3942557"/>
            <a:ext cx="3492500" cy="2324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5302035" y="4107764"/>
            <a:ext cx="1810008" cy="1879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8295846" y="3972977"/>
            <a:ext cx="2648808" cy="27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9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of </a:t>
            </a:r>
            <a:r>
              <a:rPr lang="en-US" dirty="0" err="1" smtClean="0"/>
              <a:t>Kmeans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Tuning cluster size can be tuned to study the impact on f1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" y="2452525"/>
            <a:ext cx="8697722" cy="372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512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cluster size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26850688"/>
              </p:ext>
            </p:extLst>
          </p:nvPr>
        </p:nvGraphicFramePr>
        <p:xfrm>
          <a:off x="3810000" y="205740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579610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implementation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Scripts used to simply the launching process</a:t>
            </a:r>
          </a:p>
          <a:p>
            <a:r>
              <a:rPr lang="en-US" dirty="0" smtClean="0"/>
              <a:t>Allows users to separate the training and testing phase so that the learned models can be used to predict different datasets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84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Comparison across three models: F1 and execution time</a:t>
            </a:r>
            <a:endParaRPr lang="en-US" dirty="0"/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2179771"/>
              </p:ext>
            </p:extLst>
          </p:nvPr>
        </p:nvGraphicFramePr>
        <p:xfrm>
          <a:off x="6618224" y="1690688"/>
          <a:ext cx="4648200" cy="3587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35171"/>
              </p:ext>
            </p:extLst>
          </p:nvPr>
        </p:nvGraphicFramePr>
        <p:xfrm>
          <a:off x="1030224" y="1929384"/>
          <a:ext cx="4572000" cy="31903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46364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analyzed the datasets to see that </a:t>
            </a:r>
            <a:r>
              <a:rPr lang="en-US" dirty="0" err="1" smtClean="0"/>
              <a:t>smurf</a:t>
            </a:r>
            <a:r>
              <a:rPr lang="en-US" dirty="0" smtClean="0"/>
              <a:t> and </a:t>
            </a:r>
            <a:r>
              <a:rPr lang="en-US" dirty="0" err="1" smtClean="0"/>
              <a:t>neptune</a:t>
            </a:r>
            <a:r>
              <a:rPr lang="en-US" dirty="0" smtClean="0"/>
              <a:t> are the top two frequent attacks</a:t>
            </a:r>
          </a:p>
          <a:p>
            <a:r>
              <a:rPr lang="en-US" dirty="0" smtClean="0"/>
              <a:t>We employed three different learning algorithm to train the models and see that while the three algorithms achieve </a:t>
            </a:r>
            <a:r>
              <a:rPr lang="en-US" smtClean="0"/>
              <a:t>similar F1(around 0.95), </a:t>
            </a:r>
            <a:r>
              <a:rPr lang="en-US" dirty="0" smtClean="0"/>
              <a:t>the training time and test time is slower for DT as it uses a recursive binary split approach.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6834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581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572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Basic </a:t>
            </a:r>
            <a:r>
              <a:rPr lang="en-US" sz="3600" dirty="0"/>
              <a:t>f</a:t>
            </a:r>
            <a:r>
              <a:rPr lang="en-US" sz="3600" dirty="0" smtClean="0"/>
              <a:t>eatures: </a:t>
            </a:r>
            <a:r>
              <a:rPr lang="en-US" sz="3600" dirty="0" smtClean="0"/>
              <a:t>attributes of individual TCP connections</a:t>
            </a:r>
            <a:br>
              <a:rPr lang="en-US" sz="3600" dirty="0" smtClean="0"/>
            </a:br>
            <a:r>
              <a:rPr lang="en-US" sz="3600" dirty="0" smtClean="0"/>
              <a:t> </a:t>
            </a:r>
            <a:endParaRPr lang="en-US" sz="36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94545" y="1825624"/>
          <a:ext cx="9359757" cy="4351340"/>
        </p:xfrm>
        <a:graphic>
          <a:graphicData uri="http://schemas.openxmlformats.org/drawingml/2006/table">
            <a:tbl>
              <a:tblPr/>
              <a:tblGrid>
                <a:gridCol w="1890444"/>
                <a:gridCol w="4349394"/>
                <a:gridCol w="3119919"/>
              </a:tblGrid>
              <a:tr h="248648"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eature name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description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>
                          <a:effectLst/>
                        </a:rPr>
                        <a:t>type</a:t>
                      </a:r>
                      <a:endParaRPr lang="en-US" sz="1200">
                        <a:effectLst/>
                      </a:endParaRP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duration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length (number of seconds) of the connection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protocol_type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type of the protocol, e.g. tcp, udp, etc.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216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service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network service on the destination, e.g., http, telnet, etc.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src_bytes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data bytes from source to destination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dst_bytes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data bytes from destination to source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flag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normal or error status of the connection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2162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land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 if connection is from/to the same host/port; 0 otherwise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discrete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35134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wrong_fragment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"wrong" fragments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48648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urgent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number of urgent packets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continuous</a:t>
                      </a:r>
                    </a:p>
                  </a:txBody>
                  <a:tcPr marL="62162" marR="62162" marT="31081" marB="3108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21558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202077" y="1677850"/>
          <a:ext cx="8917968" cy="4374242"/>
        </p:xfrm>
        <a:graphic>
          <a:graphicData uri="http://schemas.openxmlformats.org/drawingml/2006/table">
            <a:tbl>
              <a:tblPr/>
              <a:tblGrid>
                <a:gridCol w="2972656"/>
                <a:gridCol w="2972656"/>
                <a:gridCol w="2972656"/>
              </a:tblGrid>
              <a:tr h="195566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feature name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description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type</a:t>
                      </a:r>
                      <a:endParaRPr lang="en-US" sz="100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hot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"hot" indicators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num_failed_logins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failed login attempts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logged_in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successfully logged in;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num_compromised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"compromised" conditions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 dirty="0" err="1">
                          <a:effectLst/>
                        </a:rPr>
                        <a:t>root_shell</a:t>
                      </a:r>
                      <a:endParaRPr lang="en-US" sz="1000" dirty="0">
                        <a:effectLst/>
                      </a:endParaRP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root shell is obtained;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su_attempted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"su root" command attempted;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num_root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"root" accesses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num_file_creations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file creation operations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195566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num_shells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shell prompts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num_access_files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operations on access control files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num_outbound_cmds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outbound commands in an ftp session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4224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is_hot_login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the login belongs to the "hot" list;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488914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is_guest_login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1 if the login is a &amp;qquot;guest"login; 0 otherwise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discrete</a:t>
                      </a:r>
                    </a:p>
                  </a:txBody>
                  <a:tcPr marL="48891" marR="48891" marT="24446" marB="2444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0197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Traffic Features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571947" y="1796198"/>
          <a:ext cx="8640564" cy="4358404"/>
        </p:xfrm>
        <a:graphic>
          <a:graphicData uri="http://schemas.openxmlformats.org/drawingml/2006/table">
            <a:tbl>
              <a:tblPr/>
              <a:tblGrid>
                <a:gridCol w="2880188"/>
                <a:gridCol w="2880188"/>
                <a:gridCol w="2880188"/>
              </a:tblGrid>
              <a:tr h="200061"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feature name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description&gt;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>
                          <a:effectLst/>
                        </a:rPr>
                        <a:t>type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count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connections to the same host as the current connection in the past two seconds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00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i="1">
                          <a:effectLst/>
                        </a:rPr>
                        <a:t>Note: The following features refer to these same-host connections.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"SYN"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rerror_rate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"REJ"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same_srv_rate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the same service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diff_srv_rate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different services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650200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srv_count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number of connections to the same service as the current connection in the past two seconds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200061">
                <a:tc gridSpan="3">
                  <a:txBody>
                    <a:bodyPr/>
                    <a:lstStyle/>
                    <a:p>
                      <a:pPr algn="ctr"/>
                      <a:r>
                        <a:rPr lang="en-US" sz="1000" i="1">
                          <a:effectLst/>
                        </a:rPr>
                        <a:t>Note: The following features refer to these same-service connections.</a:t>
                      </a:r>
                      <a:endParaRPr lang="en-US" sz="1000">
                        <a:effectLst/>
                      </a:endParaRP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srv_serror_rate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"SYN"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srv_rerror_rate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that have "REJ" errors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350108"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srv_diff_host_rate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>
                          <a:effectLst/>
                        </a:rPr>
                        <a:t>% of connections to different hosts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effectLst/>
                        </a:rPr>
                        <a:t>continuous</a:t>
                      </a:r>
                    </a:p>
                  </a:txBody>
                  <a:tcPr marL="50015" marR="50015" marT="25008" marB="2500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49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ttack types,</a:t>
            </a:r>
            <a:r>
              <a:rPr lang="en-US" dirty="0" smtClean="0"/>
              <a:t> features and datasets</a:t>
            </a:r>
          </a:p>
          <a:p>
            <a:r>
              <a:rPr lang="en-US" dirty="0" smtClean="0"/>
              <a:t>Data preprocessing</a:t>
            </a:r>
          </a:p>
          <a:p>
            <a:r>
              <a:rPr lang="en-US" dirty="0" smtClean="0"/>
              <a:t>Models, </a:t>
            </a:r>
            <a:r>
              <a:rPr lang="en-US" dirty="0"/>
              <a:t>p</a:t>
            </a:r>
            <a:r>
              <a:rPr lang="en-US" dirty="0" smtClean="0"/>
              <a:t>arameter study and </a:t>
            </a:r>
            <a:r>
              <a:rPr lang="en-US" dirty="0" smtClean="0"/>
              <a:t>the implementation details</a:t>
            </a:r>
          </a:p>
          <a:p>
            <a:pPr lvl="1"/>
            <a:r>
              <a:rPr lang="en-US" dirty="0" smtClean="0"/>
              <a:t>Logistic regression(</a:t>
            </a:r>
            <a:r>
              <a:rPr lang="en-US" dirty="0" smtClean="0"/>
              <a:t>Supervised learning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Decision tree(supervised learning)</a:t>
            </a:r>
          </a:p>
          <a:p>
            <a:pPr lvl="1"/>
            <a:r>
              <a:rPr lang="en-US" dirty="0" err="1" smtClean="0"/>
              <a:t>Kmeans</a:t>
            </a:r>
            <a:r>
              <a:rPr lang="en-US" dirty="0" smtClean="0"/>
              <a:t>(unsupervised learning)</a:t>
            </a:r>
          </a:p>
          <a:p>
            <a:r>
              <a:rPr lang="en-US" dirty="0"/>
              <a:t>C</a:t>
            </a:r>
            <a:r>
              <a:rPr lang="en-US" dirty="0" smtClean="0"/>
              <a:t>omparison of models</a:t>
            </a:r>
          </a:p>
          <a:p>
            <a:r>
              <a:rPr lang="en-US" dirty="0" smtClean="0"/>
              <a:t>Summary</a:t>
            </a:r>
          </a:p>
          <a:p>
            <a:pPr lvl="2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5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Host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178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1573" y="-166215"/>
            <a:ext cx="10515600" cy="1325563"/>
          </a:xfrm>
        </p:spPr>
        <p:txBody>
          <a:bodyPr/>
          <a:lstStyle/>
          <a:p>
            <a:r>
              <a:rPr lang="en-US" dirty="0" smtClean="0"/>
              <a:t>Four different types of attack 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22005" y="1074432"/>
          <a:ext cx="7037033" cy="515170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62146"/>
                <a:gridCol w="2489583"/>
                <a:gridCol w="3585304"/>
              </a:tblGrid>
              <a:tr h="54040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Attack types</a:t>
                      </a:r>
                      <a:endParaRPr lang="en-US" dirty="0"/>
                    </a:p>
                  </a:txBody>
                  <a:tcPr/>
                </a:tc>
              </a:tr>
              <a:tr h="954642">
                <a:tc>
                  <a:txBody>
                    <a:bodyPr/>
                    <a:lstStyle/>
                    <a:p>
                      <a:r>
                        <a:rPr lang="en-US" dirty="0" smtClean="0"/>
                        <a:t>DOS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Deny</a:t>
                      </a:r>
                      <a:r>
                        <a:rPr lang="en-US" baseline="0" dirty="0" smtClean="0"/>
                        <a:t> of service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Back,Neptune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smtClean="0"/>
                        <a:t>pod, land, teardrop, </a:t>
                      </a:r>
                      <a:r>
                        <a:rPr lang="en-US" dirty="0" err="1" smtClean="0"/>
                        <a:t>smurf</a:t>
                      </a:r>
                      <a:endParaRPr lang="en-US" dirty="0"/>
                    </a:p>
                  </a:txBody>
                  <a:tcPr/>
                </a:tc>
              </a:tr>
              <a:tr h="1351010">
                <a:tc>
                  <a:txBody>
                    <a:bodyPr/>
                    <a:lstStyle/>
                    <a:p>
                      <a:r>
                        <a:rPr lang="en-US" dirty="0" smtClean="0"/>
                        <a:t>R2L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 access from a remote machine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ftp_write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guess_passwd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multihop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perl,phf</a:t>
                      </a:r>
                      <a:r>
                        <a:rPr lang="en-US" dirty="0" smtClean="0"/>
                        <a:t>, spy, </a:t>
                      </a:r>
                      <a:r>
                        <a:rPr lang="en-US" dirty="0" err="1" smtClean="0"/>
                        <a:t>warezclient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warezmaster</a:t>
                      </a:r>
                      <a:endParaRPr lang="en-US" dirty="0"/>
                    </a:p>
                  </a:txBody>
                  <a:tcPr/>
                </a:tc>
              </a:tr>
              <a:tr h="1351010">
                <a:tc>
                  <a:txBody>
                    <a:bodyPr/>
                    <a:lstStyle/>
                    <a:p>
                      <a:r>
                        <a:rPr lang="en-US" dirty="0" smtClean="0"/>
                        <a:t>U2R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Unauthorized access to local super user privileges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buffer_overflow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loadmodule</a:t>
                      </a:r>
                      <a:r>
                        <a:rPr lang="en-US" dirty="0" smtClean="0"/>
                        <a:t>, rootkit</a:t>
                      </a:r>
                      <a:endParaRPr lang="en-US" dirty="0"/>
                    </a:p>
                  </a:txBody>
                  <a:tcPr/>
                </a:tc>
              </a:tr>
              <a:tr h="954642">
                <a:tc>
                  <a:txBody>
                    <a:bodyPr/>
                    <a:lstStyle/>
                    <a:p>
                      <a:r>
                        <a:rPr lang="en-US" dirty="0" smtClean="0"/>
                        <a:t>Probe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Surveillance and other probing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Ipsweep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portsweep</a:t>
                      </a:r>
                      <a:r>
                        <a:rPr lang="en-US" dirty="0" smtClean="0"/>
                        <a:t> , </a:t>
                      </a:r>
                      <a:r>
                        <a:rPr lang="en-US" dirty="0" err="1" smtClean="0"/>
                        <a:t>nmap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satan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850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0654" y="82193"/>
            <a:ext cx="10515600" cy="755740"/>
          </a:xfrm>
        </p:spPr>
        <p:txBody>
          <a:bodyPr/>
          <a:lstStyle/>
          <a:p>
            <a:r>
              <a:rPr lang="en-US" smtClean="0"/>
              <a:t>Four different types of attack</a:t>
            </a:r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703225" y="2939905"/>
            <a:ext cx="43929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DOS:</a:t>
            </a:r>
            <a:r>
              <a:rPr lang="en-US" b="1" dirty="0" smtClean="0"/>
              <a:t> </a:t>
            </a:r>
            <a:r>
              <a:rPr lang="en-US" dirty="0" smtClean="0"/>
              <a:t>deny</a:t>
            </a:r>
            <a:r>
              <a:rPr lang="en-US" baseline="0" dirty="0" smtClean="0"/>
              <a:t> of service, </a:t>
            </a:r>
          </a:p>
          <a:p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r>
              <a:rPr lang="en-US" dirty="0" err="1" smtClean="0"/>
              <a:t>Back,neptune</a:t>
            </a:r>
            <a:r>
              <a:rPr lang="en-US" dirty="0" smtClean="0"/>
              <a:t>, pod, land, teardrop, </a:t>
            </a:r>
            <a:r>
              <a:rPr lang="en-US" dirty="0" err="1" smtClean="0"/>
              <a:t>smurf</a:t>
            </a:r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086" y="951828"/>
            <a:ext cx="3103211" cy="19880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3750" y="894881"/>
            <a:ext cx="3230623" cy="19880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40460" y="2939904"/>
            <a:ext cx="52757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R2L:</a:t>
            </a:r>
            <a:r>
              <a:rPr lang="en-US" b="1" dirty="0" smtClean="0"/>
              <a:t> </a:t>
            </a:r>
            <a:r>
              <a:rPr lang="en-US" dirty="0" smtClean="0"/>
              <a:t>Unauthorized access from a remote machine,</a:t>
            </a:r>
          </a:p>
          <a:p>
            <a:r>
              <a:rPr lang="en-US" baseline="0" dirty="0" err="1" smtClean="0"/>
              <a:t>e.g</a:t>
            </a:r>
            <a:r>
              <a:rPr lang="en-US" baseline="0" dirty="0" smtClean="0"/>
              <a:t> </a:t>
            </a:r>
            <a:r>
              <a:rPr lang="en-US" dirty="0" err="1" smtClean="0"/>
              <a:t>ftp_write</a:t>
            </a:r>
            <a:r>
              <a:rPr lang="en-US" dirty="0" smtClean="0"/>
              <a:t>, </a:t>
            </a:r>
            <a:r>
              <a:rPr lang="en-US" dirty="0" err="1" smtClean="0"/>
              <a:t>guess_passwd</a:t>
            </a:r>
            <a:r>
              <a:rPr lang="en-US" dirty="0" smtClean="0"/>
              <a:t>, </a:t>
            </a:r>
            <a:r>
              <a:rPr lang="en-US" dirty="0" err="1" smtClean="0"/>
              <a:t>multihop</a:t>
            </a:r>
            <a:r>
              <a:rPr lang="en-US" dirty="0" smtClean="0"/>
              <a:t>, </a:t>
            </a:r>
            <a:r>
              <a:rPr lang="en-US" dirty="0" err="1" smtClean="0"/>
              <a:t>perl,phf</a:t>
            </a:r>
            <a:r>
              <a:rPr lang="en-US" dirty="0" smtClean="0"/>
              <a:t>, spy, </a:t>
            </a:r>
          </a:p>
          <a:p>
            <a:r>
              <a:rPr lang="en-US" dirty="0" err="1" smtClean="0"/>
              <a:t>warezclient</a:t>
            </a:r>
            <a:r>
              <a:rPr lang="en-US" dirty="0" smtClean="0"/>
              <a:t>, </a:t>
            </a:r>
            <a:r>
              <a:rPr lang="en-US" dirty="0" err="1" smtClean="0"/>
              <a:t>warezmaster</a:t>
            </a:r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13936"/>
          <a:stretch/>
        </p:blipFill>
        <p:spPr>
          <a:xfrm>
            <a:off x="851692" y="3907140"/>
            <a:ext cx="3905243" cy="187582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89306" y="5922002"/>
            <a:ext cx="49195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U2R:</a:t>
            </a:r>
            <a:r>
              <a:rPr lang="en-US" b="1" dirty="0" smtClean="0"/>
              <a:t> </a:t>
            </a:r>
            <a:r>
              <a:rPr lang="en-US" dirty="0" smtClean="0"/>
              <a:t>Unauthorized access to local super user privileges, </a:t>
            </a:r>
          </a:p>
          <a:p>
            <a:r>
              <a:rPr lang="en-US" dirty="0" smtClean="0"/>
              <a:t>e.g. </a:t>
            </a:r>
            <a:r>
              <a:rPr lang="en-US" dirty="0" err="1" smtClean="0"/>
              <a:t>buffer_overflow</a:t>
            </a:r>
            <a:r>
              <a:rPr lang="en-US" dirty="0" smtClean="0"/>
              <a:t>, </a:t>
            </a:r>
            <a:r>
              <a:rPr lang="en-US" dirty="0" err="1" smtClean="0"/>
              <a:t>loadmodule</a:t>
            </a:r>
            <a:r>
              <a:rPr lang="en-US" dirty="0" smtClean="0"/>
              <a:t>, rootkit</a:t>
            </a:r>
          </a:p>
          <a:p>
            <a:r>
              <a:rPr lang="en-US" dirty="0" smtClean="0"/>
              <a:t> </a:t>
            </a:r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3750" y="3907140"/>
            <a:ext cx="3810445" cy="230954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919776" y="6216689"/>
            <a:ext cx="4163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Probe:</a:t>
            </a:r>
            <a:r>
              <a:rPr lang="en-US" b="1" dirty="0" smtClean="0"/>
              <a:t> </a:t>
            </a:r>
            <a:r>
              <a:rPr lang="en-US" dirty="0" smtClean="0"/>
              <a:t>Surveillance and other probing</a:t>
            </a:r>
          </a:p>
          <a:p>
            <a:r>
              <a:rPr lang="en-US" dirty="0" err="1" smtClean="0"/>
              <a:t>e.g</a:t>
            </a:r>
            <a:r>
              <a:rPr lang="en-US" dirty="0" smtClean="0"/>
              <a:t> </a:t>
            </a:r>
            <a:r>
              <a:rPr lang="en-US" dirty="0" err="1" smtClean="0"/>
              <a:t>Ipsweep</a:t>
            </a:r>
            <a:r>
              <a:rPr lang="en-US" dirty="0" smtClean="0"/>
              <a:t>, </a:t>
            </a:r>
            <a:r>
              <a:rPr lang="en-US" dirty="0" err="1" smtClean="0"/>
              <a:t>portsweep</a:t>
            </a:r>
            <a:r>
              <a:rPr lang="en-US" dirty="0" smtClean="0"/>
              <a:t> , </a:t>
            </a:r>
            <a:r>
              <a:rPr lang="en-US" dirty="0" err="1" smtClean="0"/>
              <a:t>nmap</a:t>
            </a:r>
            <a:r>
              <a:rPr lang="en-US" dirty="0" smtClean="0"/>
              <a:t>, </a:t>
            </a:r>
            <a:r>
              <a:rPr lang="en-US" dirty="0" err="1" smtClean="0"/>
              <a:t>satan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 </a:t>
            </a:r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78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total of 41 features</a:t>
            </a:r>
          </a:p>
          <a:p>
            <a:r>
              <a:rPr lang="en-US" b="1" dirty="0" smtClean="0"/>
              <a:t>Basic</a:t>
            </a:r>
            <a:r>
              <a:rPr lang="en-US" dirty="0" smtClean="0"/>
              <a:t>: 9 features, attributes of individual TCP connection</a:t>
            </a:r>
          </a:p>
          <a:p>
            <a:pPr lvl="1"/>
            <a:r>
              <a:rPr lang="en-US" dirty="0" smtClean="0"/>
              <a:t>e.g. duration, protocol type, flag, wrong fragments, urgent</a:t>
            </a:r>
          </a:p>
          <a:p>
            <a:r>
              <a:rPr lang="en-US" b="1" dirty="0" smtClean="0"/>
              <a:t>Content</a:t>
            </a:r>
            <a:r>
              <a:rPr lang="en-US" dirty="0" smtClean="0"/>
              <a:t>:13 features, attributes within a connection suggested by a domain expert</a:t>
            </a:r>
          </a:p>
          <a:p>
            <a:pPr lvl="1"/>
            <a:r>
              <a:rPr lang="en-US" dirty="0" smtClean="0"/>
              <a:t>E.g. </a:t>
            </a:r>
            <a:r>
              <a:rPr lang="en-US" dirty="0" err="1" smtClean="0"/>
              <a:t>num_failed_logins</a:t>
            </a:r>
            <a:r>
              <a:rPr lang="en-US" dirty="0" smtClean="0"/>
              <a:t>, </a:t>
            </a:r>
            <a:r>
              <a:rPr lang="en-US" dirty="0" err="1" smtClean="0"/>
              <a:t>num_root</a:t>
            </a:r>
            <a:endParaRPr lang="en-US" dirty="0" smtClean="0"/>
          </a:p>
          <a:p>
            <a:r>
              <a:rPr lang="en-US" b="1" dirty="0" smtClean="0"/>
              <a:t>Traffic</a:t>
            </a:r>
            <a:r>
              <a:rPr lang="en-US" dirty="0" smtClean="0"/>
              <a:t>: 19 features, attributes computed using a two-second time window</a:t>
            </a:r>
          </a:p>
          <a:p>
            <a:pPr lvl="1"/>
            <a:r>
              <a:rPr lang="en-US" dirty="0" smtClean="0"/>
              <a:t>E.g. count, </a:t>
            </a:r>
            <a:r>
              <a:rPr lang="en-US" dirty="0" err="1" smtClean="0"/>
              <a:t>serror_rate</a:t>
            </a:r>
            <a:r>
              <a:rPr lang="en-US" dirty="0" smtClean="0"/>
              <a:t>, </a:t>
            </a:r>
            <a:r>
              <a:rPr lang="en-US" dirty="0" err="1" smtClean="0"/>
              <a:t>rerror_rate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00064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Dataset Statistics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9202972"/>
              </p:ext>
            </p:extLst>
          </p:nvPr>
        </p:nvGraphicFramePr>
        <p:xfrm>
          <a:off x="961101" y="1806676"/>
          <a:ext cx="4425778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903"/>
                <a:gridCol w="1692875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Dataset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size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training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4,898,431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percent training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cs-CZ" dirty="0" smtClean="0"/>
                        <a:t>494,020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10 percent training data after deduplication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145</a:t>
                      </a:r>
                      <a:r>
                        <a:rPr lang="en-US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ru-RU" sz="18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586</a:t>
                      </a:r>
                    </a:p>
                    <a:p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 data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311,029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Test</a:t>
                      </a:r>
                      <a:r>
                        <a:rPr lang="en-US" baseline="0" dirty="0" smtClean="0"/>
                        <a:t> data after deduplication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77,291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066920" y="5152767"/>
            <a:ext cx="5003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Distribution of Attack type in 10% training data</a:t>
            </a:r>
          </a:p>
          <a:p>
            <a:r>
              <a:rPr lang="en-US" dirty="0" smtClean="0"/>
              <a:t>71% are abnormal with two main DOS attack types:</a:t>
            </a:r>
          </a:p>
          <a:p>
            <a:r>
              <a:rPr lang="en-US" dirty="0" smtClean="0"/>
              <a:t>Neptune and </a:t>
            </a:r>
            <a:r>
              <a:rPr lang="en-US" dirty="0" err="1" smtClean="0"/>
              <a:t>smurf</a:t>
            </a:r>
            <a:endParaRPr lang="en-US" dirty="0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1377460"/>
              </p:ext>
            </p:extLst>
          </p:nvPr>
        </p:nvGraphicFramePr>
        <p:xfrm>
          <a:off x="6517770" y="1408670"/>
          <a:ext cx="3639238" cy="32775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50840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preprocessing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full training dataset is time consuming</a:t>
            </a:r>
          </a:p>
          <a:p>
            <a:pPr lvl="1"/>
            <a:r>
              <a:rPr lang="en-US" dirty="0" smtClean="0"/>
              <a:t>Use 10 percent of sampled training data to reduce the training time</a:t>
            </a:r>
            <a:endParaRPr lang="en-US" dirty="0"/>
          </a:p>
          <a:p>
            <a:r>
              <a:rPr lang="en-US" dirty="0" smtClean="0"/>
              <a:t>The training and test datasets contains duplicates and affects the performance of learned classifiers</a:t>
            </a:r>
          </a:p>
          <a:p>
            <a:pPr lvl="1"/>
            <a:r>
              <a:rPr lang="en-US" dirty="0" smtClean="0"/>
              <a:t>Remove duplicates</a:t>
            </a:r>
          </a:p>
          <a:p>
            <a:r>
              <a:rPr lang="en-US" dirty="0" smtClean="0"/>
              <a:t>The numerical fields are not at the same scale</a:t>
            </a:r>
          </a:p>
          <a:p>
            <a:pPr lvl="1"/>
            <a:r>
              <a:rPr lang="en-US" dirty="0" smtClean="0"/>
              <a:t>Feature scaling for </a:t>
            </a:r>
            <a:r>
              <a:rPr lang="en-US" dirty="0" err="1" smtClean="0"/>
              <a:t>Kmeans</a:t>
            </a:r>
            <a:r>
              <a:rPr lang="en-US" dirty="0" smtClean="0"/>
              <a:t> and logistic regression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054832" y="4952144"/>
            <a:ext cx="7068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 </a:t>
            </a: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054832" y="63391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40" y="4952144"/>
            <a:ext cx="6810756" cy="123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82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Handling categorical 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684776" cy="435133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Labels are type of string denoting different attack types. It needs to transform to numerical values</a:t>
            </a:r>
            <a:endParaRPr lang="en-US" sz="2000" dirty="0" smtClean="0"/>
          </a:p>
          <a:p>
            <a:r>
              <a:rPr lang="en-US" sz="2000" dirty="0" smtClean="0"/>
              <a:t>There are 3 features that are categorical values including protocol, service and flag</a:t>
            </a:r>
          </a:p>
          <a:p>
            <a:r>
              <a:rPr lang="en-US" sz="2000" dirty="0" smtClean="0"/>
              <a:t>For both label and features, generate an array of the unique value and use the index as the numerical value</a:t>
            </a:r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84" y="1319020"/>
            <a:ext cx="4780788" cy="53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0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Supervised learning</a:t>
            </a:r>
          </a:p>
          <a:p>
            <a:pPr lvl="1"/>
            <a:r>
              <a:rPr lang="en-US" dirty="0" smtClean="0"/>
              <a:t>Logistic regression</a:t>
            </a:r>
          </a:p>
          <a:p>
            <a:pPr lvl="2"/>
            <a:r>
              <a:rPr lang="en-US" dirty="0" smtClean="0"/>
              <a:t>Short training ant test time, efficient and powerful learning algorithm</a:t>
            </a:r>
          </a:p>
          <a:p>
            <a:pPr lvl="1"/>
            <a:r>
              <a:rPr lang="en-US" dirty="0" smtClean="0"/>
              <a:t>Decision tree</a:t>
            </a:r>
          </a:p>
          <a:p>
            <a:pPr lvl="2"/>
            <a:r>
              <a:rPr lang="en-US" dirty="0" smtClean="0"/>
              <a:t>Easy to understand</a:t>
            </a:r>
          </a:p>
          <a:p>
            <a:r>
              <a:rPr lang="en-US" dirty="0" smtClean="0"/>
              <a:t>Unsupervised learning</a:t>
            </a:r>
          </a:p>
          <a:p>
            <a:pPr lvl="1"/>
            <a:r>
              <a:rPr lang="en-US" dirty="0" err="1" smtClean="0"/>
              <a:t>Kmeans</a:t>
            </a:r>
            <a:endParaRPr lang="en-US" dirty="0" smtClean="0"/>
          </a:p>
          <a:p>
            <a:pPr lvl="2"/>
            <a:r>
              <a:rPr lang="en-US" dirty="0" smtClean="0"/>
              <a:t>It helps to detect </a:t>
            </a:r>
            <a:r>
              <a:rPr lang="en-US" dirty="0" err="1" smtClean="0"/>
              <a:t>unknow</a:t>
            </a:r>
            <a:r>
              <a:rPr lang="en-US" dirty="0" smtClean="0"/>
              <a:t> types</a:t>
            </a:r>
          </a:p>
          <a:p>
            <a:r>
              <a:rPr lang="en-US" dirty="0" smtClean="0"/>
              <a:t>Compare different models in terms of accuracy, f1 score and training, predicting runtime</a:t>
            </a:r>
          </a:p>
          <a:p>
            <a:r>
              <a:rPr lang="en-US" dirty="0" smtClean="0"/>
              <a:t>Evaluation metric</a:t>
            </a:r>
          </a:p>
          <a:p>
            <a:pPr lvl="1"/>
            <a:r>
              <a:rPr lang="en-US" dirty="0" smtClean="0"/>
              <a:t>Accuracy</a:t>
            </a:r>
          </a:p>
          <a:p>
            <a:pPr lvl="1"/>
            <a:r>
              <a:rPr lang="en-US" dirty="0" smtClean="0"/>
              <a:t>Precision, recall, f1</a:t>
            </a:r>
          </a:p>
          <a:p>
            <a:pPr lvl="1"/>
            <a:r>
              <a:rPr lang="en-US" dirty="0" smtClean="0"/>
              <a:t>Training time and predicting time</a:t>
            </a:r>
          </a:p>
          <a:p>
            <a:r>
              <a:rPr lang="en-US" dirty="0" smtClean="0"/>
              <a:t>Experimental setup</a:t>
            </a:r>
          </a:p>
          <a:p>
            <a:pPr lvl="1"/>
            <a:r>
              <a:rPr lang="en-US" dirty="0" smtClean="0"/>
              <a:t>Single machine, 16 G memory, </a:t>
            </a:r>
            <a:r>
              <a:rPr lang="en-US" dirty="0"/>
              <a:t>2.7 GHz Intel Core </a:t>
            </a:r>
            <a:r>
              <a:rPr lang="en-US" dirty="0" smtClean="0"/>
              <a:t>i7, </a:t>
            </a:r>
            <a:r>
              <a:rPr lang="en-US" dirty="0" err="1" smtClean="0"/>
              <a:t>macOS</a:t>
            </a:r>
            <a:r>
              <a:rPr lang="en-US" dirty="0" smtClean="0"/>
              <a:t> sierra 10.12.6</a:t>
            </a:r>
          </a:p>
          <a:p>
            <a:pPr lvl="1"/>
            <a:r>
              <a:rPr lang="en-US" dirty="0" smtClean="0"/>
              <a:t>Spark 2.1.1; python3</a:t>
            </a:r>
            <a:endParaRPr lang="en-US" dirty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54816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h_\theta(x) = \frac{1}{1 + e^{- \theta^Tx}}&#10;$&#10;&#10;&#10;&#10;\end{document}"/>
  <p:tag name="IGUANATEXSIZE" val="2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k&#10;$&#10;&#10;\end{document}"/>
  <p:tag name="IGUANATEXSIZE" val="2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&#10;$&#10;&#10;\end{document}"/>
  <p:tag name="IGUANATEXSIZE" val="2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x^{(i)}&#10;$&#10;&#10;\end{document}"/>
  <p:tag name="IGUANATEXSIZE" val="2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\mu_1, \mu_2, \dots, \mu_K \in \mathbb{R}^n&#10;$&#10;&#10;\end{document}"/>
  <p:tag name="IGUANATEXSIZE" val="2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\min_\theta J(\theta)&#10;$&#10;&#10;&#10;&#10;\end{document}"/>
  <p:tag name="IGUANATEXSIZE" val="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 &#10;\theta_j := \theta_j - \alpha \sum\limits^{m}_{i=1} (h_\theta (x^{(i)}) - y^{(i)}) x_j^{(i)}&#10;$&#10;&#10;\end{document}"/>
  <p:tag name="IGUANATEXSIZE" val="2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}$&#10;&#10;\end{document}"/>
  <p:tag name="IGUANATEXSIZE" val="2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pagestyle{empty}&#10;\begin{document}&#10;&#10;&#10;$\{$&#10;&#10;\end{document}"/>
  <p:tag name="IGUANATEXSIZE" val="2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 = -\frac{1}{m}[ \sum\limits^{m}_{i=1} y^{(i)} \log {h_\theta(x^{(i)})}+ (1-y^{(i)}) \log {(1 - h_\theta(x^{(i)})})]&#10;$&#10;% \delta_i^{(l)} = \left(\sum_j W_{ji}^{(l)} \delta_j^{(l+1)}\right) f'(z_i^{(l)})&#10;&#10;&#10;&#10;\end{document}"/>
  <p:tag name="IGUANATEXSIZE" val="2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color}&#10;\pagestyle{empty}&#10;\begin{document}&#10;&#10;$&#10;J(\theta) = \frac{1}{m} \sum\limits^{m}_{i=1} \mathrm{Cost}(h_\theta(x^{(i)}),y^{(i)}) &#10;$&#10;% \delta_i^{(l)} = \left(\sum_j W_{ji}^{(l)} \delta_j^{(l+1)}\right) f'(z_i^{(l)})&#10;&#10;&#10;&#10;\end{document}"/>
  <p:tag name="IGUANATEXSIZE" val="2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K&#10;$&#10;&#10;\end{document}"/>
  <p:tag name="IGUANATEXSIZE" val="2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&#10;c^{(i)}&#10;$&#10;&#10;\end{document}"/>
  <p:tag name="IGUANATEXSIZE" val="2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2113</TotalTime>
  <Words>1393</Words>
  <Application>Microsoft Macintosh PowerPoint</Application>
  <PresentationFormat>Widescreen</PresentationFormat>
  <Paragraphs>282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Courier New</vt:lpstr>
      <vt:lpstr>Arial</vt:lpstr>
      <vt:lpstr>Office Theme</vt:lpstr>
      <vt:lpstr>Intrusion detection in computer network</vt:lpstr>
      <vt:lpstr>KDDCup 99 challenge</vt:lpstr>
      <vt:lpstr>Agenda</vt:lpstr>
      <vt:lpstr>Four different types of attack</vt:lpstr>
      <vt:lpstr>Features</vt:lpstr>
      <vt:lpstr>Dataset Statistics</vt:lpstr>
      <vt:lpstr>Data preprocessing</vt:lpstr>
      <vt:lpstr>Handling categorical values</vt:lpstr>
      <vt:lpstr>Models</vt:lpstr>
      <vt:lpstr>Logistic Regression</vt:lpstr>
      <vt:lpstr>Implementation of binary logistic regression classifier</vt:lpstr>
      <vt:lpstr>Implementation of multiclass logistic regression classifier</vt:lpstr>
      <vt:lpstr>Impact of regularization parameter</vt:lpstr>
      <vt:lpstr>Decision Tree</vt:lpstr>
      <vt:lpstr>Implementation of Decision tree</vt:lpstr>
      <vt:lpstr>Learned tree</vt:lpstr>
      <vt:lpstr> Analysis of learned tree</vt:lpstr>
      <vt:lpstr>Impact of depth of tree</vt:lpstr>
      <vt:lpstr>Kmeans</vt:lpstr>
      <vt:lpstr>Implementation of Kmeans</vt:lpstr>
      <vt:lpstr>Impact of cluster size</vt:lpstr>
      <vt:lpstr>Other implementation details</vt:lpstr>
      <vt:lpstr>Comparison across three models: F1 and execution time</vt:lpstr>
      <vt:lpstr>Summary</vt:lpstr>
      <vt:lpstr>References</vt:lpstr>
      <vt:lpstr>backup</vt:lpstr>
      <vt:lpstr>Basic features: attributes of individual TCP connections  </vt:lpstr>
      <vt:lpstr>Content features</vt:lpstr>
      <vt:lpstr>Traffic Features</vt:lpstr>
      <vt:lpstr>Host features</vt:lpstr>
      <vt:lpstr>Four different types of attack 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Min Li</dc:creator>
  <cp:lastModifiedBy>Min Li</cp:lastModifiedBy>
  <cp:revision>233</cp:revision>
  <dcterms:created xsi:type="dcterms:W3CDTF">2018-03-04T05:43:42Z</dcterms:created>
  <dcterms:modified xsi:type="dcterms:W3CDTF">2018-03-05T16:57:17Z</dcterms:modified>
</cp:coreProperties>
</file>